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525" r:id="rId2"/>
    <p:sldId id="524" r:id="rId3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华文细黑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华文细黑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华文细黑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华文细黑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华文细黑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华文细黑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华文细黑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华文细黑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华文细黑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5136"/>
    <a:srgbClr val="CC3300"/>
    <a:srgbClr val="666699"/>
    <a:srgbClr val="DDDDDD"/>
    <a:srgbClr val="66CCFF"/>
    <a:srgbClr val="FF3300"/>
    <a:srgbClr val="808080"/>
    <a:srgbClr val="FFFF00"/>
    <a:srgbClr val="003399"/>
    <a:srgbClr val="F050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2185" autoAdjust="0"/>
  </p:normalViewPr>
  <p:slideViewPr>
    <p:cSldViewPr>
      <p:cViewPr>
        <p:scale>
          <a:sx n="60" d="100"/>
          <a:sy n="60" d="100"/>
        </p:scale>
        <p:origin x="-1578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48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5BD09251-12D8-48E7-B5AE-FF9C5AAD2ECA}" type="datetimeFigureOut">
              <a:rPr lang="zh-CN" altLang="en-US"/>
              <a:pPr>
                <a:defRPr/>
              </a:pPr>
              <a:t>2015/10/29</a:t>
            </a:fld>
            <a:endParaRPr lang="en-US" altLang="zh-CN" dirty="0"/>
          </a:p>
        </p:txBody>
      </p:sp>
      <p:sp>
        <p:nvSpPr>
          <p:cNvPr id="1280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280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075CB0A3-07B5-4D0A-B733-426269F7966B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2075818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88221" tIns="44111" rIns="88221" bIns="44111" numCol="1" anchor="t" anchorCtr="0" compatLnSpc="1">
            <a:prstTxWarp prst="textNoShape">
              <a:avLst/>
            </a:prstTxWarp>
          </a:bodyPr>
          <a:lstStyle>
            <a:lvl1pPr defTabSz="88265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6400" cy="4953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88221" tIns="44111" rIns="88221" bIns="44111" numCol="1" anchor="t" anchorCtr="0" compatLnSpc="1">
            <a:prstTxWarp prst="textNoShape">
              <a:avLst/>
            </a:prstTxWarp>
          </a:bodyPr>
          <a:lstStyle>
            <a:lvl1pPr algn="r" defTabSz="88265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9092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917575" y="742950"/>
            <a:ext cx="4964113" cy="372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7188" cy="44672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88221" tIns="44111" rIns="88221" bIns="4411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53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88221" tIns="44111" rIns="88221" bIns="44111" numCol="1" anchor="b" anchorCtr="0" compatLnSpc="1">
            <a:prstTxWarp prst="textNoShape">
              <a:avLst/>
            </a:prstTxWarp>
          </a:bodyPr>
          <a:lstStyle>
            <a:lvl1pPr defTabSz="88265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29750"/>
            <a:ext cx="2946400" cy="4953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88221" tIns="44111" rIns="88221" bIns="44111" numCol="1" anchor="b" anchorCtr="0" compatLnSpc="1">
            <a:prstTxWarp prst="textNoShape">
              <a:avLst/>
            </a:prstTxWarp>
          </a:bodyPr>
          <a:lstStyle>
            <a:lvl1pPr algn="r" defTabSz="882650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45579F4A-27C3-4C9E-8FED-49E0AE416DB2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0004635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  <a:p>
            <a:endParaRPr lang="en-GB" smtClean="0"/>
          </a:p>
        </p:txBody>
      </p:sp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1186446" y="4806493"/>
            <a:ext cx="4567975" cy="1386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190" tIns="46095" rIns="92190" bIns="46095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Hello.</a:t>
            </a:r>
          </a:p>
          <a:p>
            <a:pPr>
              <a:spcBef>
                <a:spcPct val="50000"/>
              </a:spcBef>
            </a:pPr>
            <a:r>
              <a:rPr lang="en-GB" sz="1200"/>
              <a:t>I’m here today to present a new report ACCA has launched called </a:t>
            </a:r>
            <a:r>
              <a:rPr lang="en-GB" sz="1200" i="1"/>
              <a:t>The e-professional: embracing learning technologies.</a:t>
            </a:r>
          </a:p>
          <a:p>
            <a:pPr>
              <a:spcBef>
                <a:spcPct val="50000"/>
              </a:spcBef>
            </a:pPr>
            <a:r>
              <a:rPr lang="en-GB" sz="1200"/>
              <a:t>This new research looks at how technology is changing the learning and development of finance professionals and how this is likely to evolve in the future.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以上</a:t>
            </a:r>
            <a:r>
              <a:rPr lang="zh-CN" altLang="en-US" smtClean="0"/>
              <a:t>就是我今天宣讲</a:t>
            </a:r>
            <a:r>
              <a:rPr lang="zh-CN" altLang="en-US" dirty="0" smtClean="0"/>
              <a:t>的全部内容，欢迎大家加入</a:t>
            </a:r>
            <a:r>
              <a:rPr lang="en-US" altLang="zh-CN" dirty="0" smtClean="0"/>
              <a:t>ACCA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579F4A-27C3-4C9E-8FED-49E0AE416DB2}" type="slidenum">
              <a:rPr lang="zh-CN" altLang="en-US" smtClean="0"/>
              <a:pPr>
                <a:defRPr/>
              </a:pPr>
              <a:t>2</a:t>
            </a:fld>
            <a:endParaRPr lang="en-US" altLang="zh-C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 spd="med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med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med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med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 spd="med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med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med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med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 spd="med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 spd="med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9" descr="ACCA LOGO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305800" y="60960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ext Box 8"/>
          <p:cNvSpPr txBox="1">
            <a:spLocks noChangeArrowheads="1"/>
          </p:cNvSpPr>
          <p:nvPr/>
        </p:nvSpPr>
        <p:spPr bwMode="auto">
          <a:xfrm>
            <a:off x="2362200" y="6205538"/>
            <a:ext cx="5867400" cy="3206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n-US" altLang="zh-CN" sz="1500" dirty="0" smtClean="0">
                <a:solidFill>
                  <a:schemeClr val="bg2"/>
                </a:solidFill>
              </a:rPr>
              <a:t>The global body for professional accountants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90" r:id="rId1"/>
    <p:sldLayoutId id="2147485091" r:id="rId2"/>
    <p:sldLayoutId id="2147485092" r:id="rId3"/>
    <p:sldLayoutId id="2147485093" r:id="rId4"/>
    <p:sldLayoutId id="2147485094" r:id="rId5"/>
    <p:sldLayoutId id="2147485095" r:id="rId6"/>
    <p:sldLayoutId id="2147485096" r:id="rId7"/>
    <p:sldLayoutId id="2147485097" r:id="rId8"/>
    <p:sldLayoutId id="2147485098" r:id="rId9"/>
    <p:sldLayoutId id="2147485099" r:id="rId10"/>
    <p:sldLayoutId id="2147485100" r:id="rId11"/>
  </p:sldLayoutIdLst>
  <p:transition spd="med">
    <p:wip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214290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i="1" dirty="0" smtClean="0">
                <a:solidFill>
                  <a:srgbClr val="993300"/>
                </a:solidFill>
                <a:latin typeface="华文细黑" pitchFamily="2" charset="-122"/>
                <a:ea typeface="华文细黑" pitchFamily="2" charset="-122"/>
              </a:rPr>
              <a:t>ACCA</a:t>
            </a:r>
            <a:r>
              <a:rPr lang="zh-CN" altLang="en-US" sz="2000" b="1" i="1" dirty="0" smtClean="0">
                <a:solidFill>
                  <a:srgbClr val="993300"/>
                </a:solidFill>
                <a:latin typeface="华文细黑" pitchFamily="2" charset="-122"/>
                <a:ea typeface="华文细黑" pitchFamily="2" charset="-122"/>
              </a:rPr>
              <a:t>简介</a:t>
            </a:r>
            <a:endParaRPr lang="zh-CN" altLang="en-US" sz="2000" b="1" i="1" dirty="0">
              <a:solidFill>
                <a:srgbClr val="9933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807251"/>
            <a:ext cx="80010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buFont typeface="Wingdings" pitchFamily="2" charset="2"/>
              <a:buChar char="Ø"/>
            </a:pPr>
            <a:r>
              <a:rPr lang="en-US" altLang="zh-CN" dirty="0" smtClean="0">
                <a:latin typeface="华文细黑" pitchFamily="2" charset="-122"/>
                <a:ea typeface="华文细黑" pitchFamily="2" charset="-122"/>
              </a:rPr>
              <a:t>ACCA (</a:t>
            </a:r>
            <a:r>
              <a:rPr lang="zh-CN" altLang="en-US" dirty="0" smtClean="0">
                <a:latin typeface="华文细黑" pitchFamily="2" charset="-122"/>
                <a:ea typeface="华文细黑" pitchFamily="2" charset="-122"/>
              </a:rPr>
              <a:t>特许公认会计师公会</a:t>
            </a:r>
            <a:r>
              <a:rPr lang="en-US" altLang="zh-CN" dirty="0" smtClean="0">
                <a:latin typeface="华文细黑" pitchFamily="2" charset="-122"/>
                <a:ea typeface="华文细黑" pitchFamily="2" charset="-122"/>
              </a:rPr>
              <a:t>)</a:t>
            </a:r>
            <a:r>
              <a:rPr lang="zh-CN" altLang="en-US" dirty="0" smtClean="0">
                <a:latin typeface="华文细黑" pitchFamily="2" charset="-122"/>
                <a:ea typeface="华文细黑" pitchFamily="2" charset="-122"/>
              </a:rPr>
              <a:t>是全球最具规模的国际专业会计师组织，为全世界有志投身于财务、会计以及管理领域的专才提供首选的资格认证。</a:t>
            </a:r>
            <a:endParaRPr lang="en-US" altLang="zh-CN" dirty="0" smtClean="0">
              <a:latin typeface="华文细黑" pitchFamily="2" charset="-122"/>
              <a:ea typeface="华文细黑" pitchFamily="2" charset="-122"/>
            </a:endParaRPr>
          </a:p>
          <a:p>
            <a:pPr marL="268288" indent="-268288">
              <a:buFont typeface="Wingdings" pitchFamily="2" charset="2"/>
              <a:buChar char="Ø"/>
            </a:pPr>
            <a:endParaRPr lang="en-US" altLang="zh-CN" dirty="0" smtClean="0">
              <a:latin typeface="华文细黑" pitchFamily="2" charset="-122"/>
              <a:ea typeface="华文细黑" pitchFamily="2" charset="-122"/>
            </a:endParaRPr>
          </a:p>
          <a:p>
            <a:pPr marL="268288" indent="-268288">
              <a:buFont typeface="Wingdings" pitchFamily="2" charset="2"/>
              <a:buChar char="Ø"/>
            </a:pPr>
            <a:r>
              <a:rPr lang="en-US" altLang="zh-CN" dirty="0" smtClean="0">
                <a:latin typeface="华文细黑" pitchFamily="2" charset="-122"/>
                <a:ea typeface="华文细黑" pitchFamily="2" charset="-122"/>
              </a:rPr>
              <a:t>ACCA</a:t>
            </a:r>
            <a:r>
              <a:rPr lang="zh-CN" altLang="en-US" dirty="0" smtClean="0">
                <a:latin typeface="华文细黑" pitchFamily="2" charset="-122"/>
                <a:ea typeface="华文细黑" pitchFamily="2" charset="-122"/>
              </a:rPr>
              <a:t>透过全球</a:t>
            </a:r>
            <a:r>
              <a:rPr lang="en-US" altLang="zh-CN" dirty="0" smtClean="0">
                <a:latin typeface="华文细黑" pitchFamily="2" charset="-122"/>
                <a:ea typeface="华文细黑" pitchFamily="2" charset="-122"/>
              </a:rPr>
              <a:t>91</a:t>
            </a:r>
            <a:r>
              <a:rPr lang="zh-CN" altLang="en-US" dirty="0" smtClean="0">
                <a:latin typeface="华文细黑" pitchFamily="2" charset="-122"/>
                <a:ea typeface="华文细黑" pitchFamily="2" charset="-122"/>
              </a:rPr>
              <a:t>个办事处和中心，以及超过</a:t>
            </a:r>
            <a:r>
              <a:rPr lang="en-US" altLang="zh-CN" dirty="0" smtClean="0">
                <a:latin typeface="华文细黑" pitchFamily="2" charset="-122"/>
                <a:ea typeface="华文细黑" pitchFamily="2" charset="-122"/>
              </a:rPr>
              <a:t>8,500</a:t>
            </a:r>
            <a:r>
              <a:rPr lang="zh-CN" altLang="en-US" dirty="0" smtClean="0">
                <a:latin typeface="华文细黑" pitchFamily="2" charset="-122"/>
                <a:ea typeface="华文细黑" pitchFamily="2" charset="-122"/>
              </a:rPr>
              <a:t>家认可雇主，为全球</a:t>
            </a:r>
            <a:r>
              <a:rPr lang="en-US" altLang="zh-CN" dirty="0" smtClean="0">
                <a:latin typeface="华文细黑" pitchFamily="2" charset="-122"/>
                <a:ea typeface="华文细黑" pitchFamily="2" charset="-122"/>
              </a:rPr>
              <a:t>180</a:t>
            </a:r>
            <a:r>
              <a:rPr lang="zh-CN" altLang="en-US" dirty="0" smtClean="0">
                <a:latin typeface="华文细黑" pitchFamily="2" charset="-122"/>
                <a:ea typeface="华文细黑" pitchFamily="2" charset="-122"/>
              </a:rPr>
              <a:t>个国家的</a:t>
            </a:r>
            <a:r>
              <a:rPr lang="en-US" altLang="zh-CN" dirty="0" smtClean="0">
                <a:latin typeface="华文细黑" pitchFamily="2" charset="-122"/>
                <a:ea typeface="华文细黑" pitchFamily="2" charset="-122"/>
              </a:rPr>
              <a:t>170,000 </a:t>
            </a:r>
            <a:r>
              <a:rPr lang="zh-CN" altLang="en-US" dirty="0" smtClean="0">
                <a:latin typeface="华文细黑" pitchFamily="2" charset="-122"/>
                <a:ea typeface="华文细黑" pitchFamily="2" charset="-122"/>
              </a:rPr>
              <a:t>名会员及</a:t>
            </a:r>
            <a:r>
              <a:rPr lang="en-US" altLang="zh-CN" dirty="0" smtClean="0">
                <a:latin typeface="华文细黑" pitchFamily="2" charset="-122"/>
                <a:ea typeface="华文细黑" pitchFamily="2" charset="-122"/>
              </a:rPr>
              <a:t>436,000</a:t>
            </a:r>
            <a:r>
              <a:rPr lang="zh-CN" altLang="en-US" dirty="0" smtClean="0">
                <a:latin typeface="华文细黑" pitchFamily="2" charset="-122"/>
                <a:ea typeface="华文细黑" pitchFamily="2" charset="-122"/>
              </a:rPr>
              <a:t>名学员提供支持。</a:t>
            </a:r>
          </a:p>
          <a:p>
            <a:pPr>
              <a:buFont typeface="Wingdings" pitchFamily="2" charset="2"/>
              <a:buChar char="Ø"/>
            </a:pPr>
            <a:endParaRPr lang="en-US" altLang="zh-CN" dirty="0" smtClean="0">
              <a:latin typeface="华文细黑" pitchFamily="2" charset="-122"/>
              <a:ea typeface="华文细黑" pitchFamily="2" charset="-122"/>
            </a:endParaRPr>
          </a:p>
          <a:p>
            <a:pPr marL="268288" indent="-268288">
              <a:buFont typeface="Wingdings" pitchFamily="2" charset="2"/>
              <a:buChar char="Ø"/>
            </a:pPr>
            <a:r>
              <a:rPr lang="zh-CN" altLang="en-US" dirty="0" smtClean="0">
                <a:latin typeface="华文细黑" pitchFamily="2" charset="-122"/>
                <a:ea typeface="华文细黑" pitchFamily="2" charset="-122"/>
              </a:rPr>
              <a:t>作为最早进入中国的国际专业会计师组织，</a:t>
            </a:r>
            <a:r>
              <a:rPr lang="en-US" altLang="zh-CN" dirty="0" smtClean="0">
                <a:latin typeface="华文细黑" pitchFamily="2" charset="-122"/>
                <a:ea typeface="华文细黑" pitchFamily="2" charset="-122"/>
              </a:rPr>
              <a:t>ACCA</a:t>
            </a:r>
            <a:r>
              <a:rPr lang="zh-CN" altLang="en-US" dirty="0" smtClean="0">
                <a:latin typeface="华文细黑" pitchFamily="2" charset="-122"/>
                <a:ea typeface="华文细黑" pitchFamily="2" charset="-122"/>
              </a:rPr>
              <a:t>目前在中国拥有超过</a:t>
            </a:r>
            <a:r>
              <a:rPr lang="en-US" altLang="zh-CN" dirty="0" smtClean="0">
                <a:latin typeface="华文细黑" pitchFamily="2" charset="-122"/>
                <a:ea typeface="华文细黑" pitchFamily="2" charset="-122"/>
              </a:rPr>
              <a:t>23,000</a:t>
            </a:r>
            <a:r>
              <a:rPr lang="zh-CN" altLang="en-US" dirty="0" smtClean="0">
                <a:latin typeface="华文细黑" pitchFamily="2" charset="-122"/>
                <a:ea typeface="华文细黑" pitchFamily="2" charset="-122"/>
              </a:rPr>
              <a:t>名会员及</a:t>
            </a:r>
            <a:r>
              <a:rPr lang="en-US" altLang="zh-CN" dirty="0" smtClean="0">
                <a:latin typeface="华文细黑" pitchFamily="2" charset="-122"/>
                <a:ea typeface="华文细黑" pitchFamily="2" charset="-122"/>
              </a:rPr>
              <a:t>50,000</a:t>
            </a:r>
            <a:r>
              <a:rPr lang="zh-CN" altLang="en-US" dirty="0" smtClean="0">
                <a:latin typeface="华文细黑" pitchFamily="2" charset="-122"/>
                <a:ea typeface="华文细黑" pitchFamily="2" charset="-122"/>
              </a:rPr>
              <a:t>名学员，并在北京、上海、成都、广州、深圳、沈阳、香港以及澳门共设有</a:t>
            </a:r>
            <a:r>
              <a:rPr lang="en-US" altLang="zh-CN" dirty="0" smtClean="0">
                <a:latin typeface="华文细黑" pitchFamily="2" charset="-122"/>
                <a:ea typeface="华文细黑" pitchFamily="2" charset="-122"/>
              </a:rPr>
              <a:t>8</a:t>
            </a:r>
            <a:r>
              <a:rPr lang="zh-CN" altLang="en-US" dirty="0" smtClean="0">
                <a:latin typeface="华文细黑" pitchFamily="2" charset="-122"/>
                <a:ea typeface="华文细黑" pitchFamily="2" charset="-122"/>
              </a:rPr>
              <a:t>个代表处。</a:t>
            </a:r>
            <a:endParaRPr lang="en-US" altLang="zh-CN" dirty="0" smtClean="0">
              <a:latin typeface="华文细黑" pitchFamily="2" charset="-122"/>
              <a:ea typeface="华文细黑" pitchFamily="2" charset="-122"/>
            </a:endParaRPr>
          </a:p>
          <a:p>
            <a:pPr marL="268288" indent="-268288">
              <a:buFont typeface="Wingdings" pitchFamily="2" charset="2"/>
              <a:buChar char="Ø"/>
            </a:pPr>
            <a:endParaRPr lang="zh-CN" altLang="en-US" dirty="0" smtClean="0">
              <a:latin typeface="华文细黑" pitchFamily="2" charset="-122"/>
              <a:ea typeface="华文细黑" pitchFamily="2" charset="-122"/>
            </a:endParaRPr>
          </a:p>
        </p:txBody>
      </p:sp>
      <p:pic>
        <p:nvPicPr>
          <p:cNvPr id="7" name="图片 4" descr="shutterstock_114751432.jpg"/>
          <p:cNvPicPr>
            <a:picLocks noChangeAspect="1"/>
          </p:cNvPicPr>
          <p:nvPr/>
        </p:nvPicPr>
        <p:blipFill>
          <a:blip r:embed="rId3" cstate="print"/>
          <a:srcRect l="11118"/>
          <a:stretch>
            <a:fillRect/>
          </a:stretch>
        </p:blipFill>
        <p:spPr bwMode="auto">
          <a:xfrm>
            <a:off x="714348" y="3929066"/>
            <a:ext cx="2379943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/>
        </p:nvSpPr>
        <p:spPr>
          <a:xfrm>
            <a:off x="3286116" y="3857628"/>
            <a:ext cx="56436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Clr>
                <a:srgbClr val="FF9933"/>
              </a:buClr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“</a:t>
            </a:r>
            <a:r>
              <a:rPr lang="en-GB" altLang="en-US" sz="1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ACCA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是一盏灯，鼓舞了多少有志青年刻苦攻读，去成就人生和事业的辉煌！”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——</a:t>
            </a:r>
            <a:r>
              <a:rPr lang="zh-CN" altLang="en-US" sz="1400" b="1" dirty="0" smtClean="0">
                <a:latin typeface="华文细黑" pitchFamily="2" charset="-122"/>
                <a:ea typeface="华文细黑" pitchFamily="2" charset="-122"/>
              </a:rPr>
              <a:t>章珂</a:t>
            </a:r>
            <a:r>
              <a:rPr lang="zh-CN" altLang="en-US" sz="1400" i="1" dirty="0" smtClean="0">
                <a:latin typeface="华文细黑" pitchFamily="2" charset="-122"/>
                <a:ea typeface="华文细黑" pitchFamily="2" charset="-122"/>
              </a:rPr>
              <a:t>中华人民共和国审计署 境外审计司 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司长</a:t>
            </a:r>
            <a:endParaRPr lang="en-GB" altLang="en-US" sz="1400" dirty="0"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286116" y="4477416"/>
            <a:ext cx="53578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solidFill>
                  <a:srgbClr val="000000"/>
                </a:solidFill>
                <a:latin typeface="华文细黑" pitchFamily="2" charset="-122"/>
                <a:ea typeface="华文细黑" pitchFamily="2" charset="-122"/>
              </a:rPr>
              <a:t>“</a:t>
            </a:r>
            <a:r>
              <a:rPr lang="zh-CN" altLang="en-GB" sz="1400" dirty="0" smtClean="0">
                <a:solidFill>
                  <a:srgbClr val="000000"/>
                </a:solidFill>
                <a:latin typeface="华文细黑" pitchFamily="2" charset="-122"/>
                <a:ea typeface="华文细黑" pitchFamily="2" charset="-122"/>
              </a:rPr>
              <a:t>无论你身处财务服务领域还是商业领域，</a:t>
            </a:r>
            <a:r>
              <a:rPr lang="en-GB" altLang="zh-CN" sz="1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ACCA</a:t>
            </a:r>
            <a:r>
              <a:rPr lang="zh-CN" altLang="en-GB" sz="1400" dirty="0" smtClean="0">
                <a:solidFill>
                  <a:srgbClr val="000000"/>
                </a:solidFill>
                <a:latin typeface="华文细黑" pitchFamily="2" charset="-122"/>
                <a:ea typeface="华文细黑" pitchFamily="2" charset="-122"/>
              </a:rPr>
              <a:t>都可以满足你的需求。</a:t>
            </a:r>
            <a:r>
              <a:rPr lang="zh-CN" altLang="en-US" sz="1400" dirty="0" smtClean="0">
                <a:solidFill>
                  <a:srgbClr val="000000"/>
                </a:solidFill>
                <a:latin typeface="华文细黑" pitchFamily="2" charset="-122"/>
                <a:ea typeface="华文细黑" pitchFamily="2" charset="-122"/>
              </a:rPr>
              <a:t>”</a:t>
            </a:r>
            <a:r>
              <a:rPr lang="en-US" altLang="zh-CN" sz="1400" dirty="0" smtClean="0">
                <a:solidFill>
                  <a:srgbClr val="000000"/>
                </a:solidFill>
                <a:latin typeface="华文细黑" pitchFamily="2" charset="-122"/>
                <a:ea typeface="华文细黑" pitchFamily="2" charset="-122"/>
              </a:rPr>
              <a:t>——</a:t>
            </a:r>
            <a:r>
              <a:rPr lang="zh-CN" altLang="en-GB" sz="1400" b="1" dirty="0" smtClean="0">
                <a:latin typeface="华文细黑" pitchFamily="2" charset="-122"/>
              </a:rPr>
              <a:t>林侃 </a:t>
            </a:r>
            <a:r>
              <a:rPr lang="zh-CN" altLang="en-GB" sz="1400" i="1" dirty="0" smtClean="0">
                <a:latin typeface="华文细黑" pitchFamily="2" charset="-122"/>
              </a:rPr>
              <a:t>空客中国 </a:t>
            </a:r>
            <a:r>
              <a:rPr lang="zh-CN" altLang="en-US" sz="1400" dirty="0" smtClean="0">
                <a:latin typeface="华文细黑" pitchFamily="2" charset="-122"/>
              </a:rPr>
              <a:t>中国区</a:t>
            </a:r>
            <a:r>
              <a:rPr lang="zh-CN" altLang="en-GB" sz="1400" dirty="0" smtClean="0">
                <a:latin typeface="华文细黑" pitchFamily="2" charset="-122"/>
              </a:rPr>
              <a:t>首席财务官</a:t>
            </a:r>
            <a:endParaRPr lang="en-GB" altLang="zh-CN" sz="1400" dirty="0"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286116" y="5072074"/>
            <a:ext cx="5429288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“我们提供各种便利给学习</a:t>
            </a:r>
            <a:r>
              <a:rPr lang="en-US" altLang="zh-CN" sz="1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ACCA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的员工，例如带薪假期、报销考试费用甚至奖励等。这些也是我们吸引、激励及锁定员工的一个亮点”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——</a:t>
            </a:r>
            <a:r>
              <a:rPr lang="zh-CN" altLang="en-US" sz="1400" b="1" dirty="0" smtClean="0"/>
              <a:t>罗硕瀚 </a:t>
            </a:r>
            <a:r>
              <a:rPr lang="zh-CN" altLang="en-US" sz="1400" i="1" dirty="0" smtClean="0"/>
              <a:t>腾讯控股有限公司 </a:t>
            </a:r>
            <a:r>
              <a:rPr lang="zh-CN" altLang="en-US" sz="1400" dirty="0" smtClean="0"/>
              <a:t>集团副总裁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4301854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657624" y="2556890"/>
            <a:ext cx="5023425" cy="186268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838298" y="1303896"/>
            <a:ext cx="527131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177800" indent="-177800">
              <a:spcBef>
                <a:spcPts val="600"/>
              </a:spcBef>
              <a:buClr>
                <a:srgbClr val="F05136"/>
              </a:buClr>
              <a:buFont typeface="Wingdings" pitchFamily="2" charset="2"/>
              <a:buChar char="l"/>
              <a:defRPr/>
            </a:pPr>
            <a:r>
              <a:rPr lang="zh-CN" altLang="en-US" sz="1400" dirty="0">
                <a:latin typeface="+mj-lt"/>
                <a:ea typeface="华文细黑" pitchFamily="2" charset="-122"/>
              </a:rPr>
              <a:t> </a:t>
            </a:r>
            <a:r>
              <a:rPr lang="zh-CN" altLang="en-US" sz="1400" dirty="0" smtClean="0">
                <a:latin typeface="+mj-lt"/>
                <a:ea typeface="华文细黑" pitchFamily="2" charset="-122"/>
              </a:rPr>
              <a:t>与</a:t>
            </a:r>
            <a:r>
              <a:rPr lang="en-US" altLang="zh-CN" sz="1400" dirty="0" smtClean="0">
                <a:latin typeface="+mj-lt"/>
                <a:ea typeface="华文细黑" pitchFamily="2" charset="-122"/>
              </a:rPr>
              <a:t>ACCA</a:t>
            </a:r>
            <a:r>
              <a:rPr lang="zh-CN" altLang="en-US" sz="1400" dirty="0" smtClean="0">
                <a:latin typeface="+mj-lt"/>
                <a:ea typeface="华文细黑" pitchFamily="2" charset="-122"/>
              </a:rPr>
              <a:t>签订协议高校的在</a:t>
            </a:r>
            <a:r>
              <a:rPr lang="zh-CN" altLang="en-US" sz="1400" dirty="0">
                <a:latin typeface="+mj-lt"/>
                <a:ea typeface="华文细黑" pitchFamily="2" charset="-122"/>
              </a:rPr>
              <a:t>读全日制</a:t>
            </a:r>
            <a:r>
              <a:rPr lang="en-US" altLang="zh-CN" sz="1400" dirty="0" err="1">
                <a:latin typeface="+mj-lt"/>
                <a:ea typeface="华文细黑" pitchFamily="2" charset="-122"/>
              </a:rPr>
              <a:t>MPAcc</a:t>
            </a:r>
            <a:r>
              <a:rPr lang="zh-CN" altLang="en-US" sz="1400" dirty="0">
                <a:latin typeface="+mj-lt"/>
                <a:ea typeface="华文细黑" pitchFamily="2" charset="-122"/>
              </a:rPr>
              <a:t>学生</a:t>
            </a:r>
            <a:endParaRPr lang="en-US" altLang="zh-CN" sz="1400" dirty="0">
              <a:latin typeface="+mj-lt"/>
              <a:ea typeface="华文细黑" pitchFamily="2" charset="-122"/>
            </a:endParaRPr>
          </a:p>
          <a:p>
            <a:pPr marL="177800" indent="-177800">
              <a:spcBef>
                <a:spcPts val="600"/>
              </a:spcBef>
              <a:buClr>
                <a:srgbClr val="F05136"/>
              </a:buClr>
              <a:buFont typeface="Wingdings" pitchFamily="2" charset="2"/>
              <a:buChar char="l"/>
              <a:defRPr/>
            </a:pPr>
            <a:r>
              <a:rPr lang="en-US" altLang="zh-CN" sz="1400" dirty="0">
                <a:latin typeface="+mj-lt"/>
                <a:ea typeface="华文细黑" pitchFamily="2" charset="-122"/>
              </a:rPr>
              <a:t> </a:t>
            </a:r>
            <a:r>
              <a:rPr lang="zh-CN" altLang="en-US" sz="1400" dirty="0" smtClean="0">
                <a:latin typeface="+mj-lt"/>
                <a:ea typeface="华文细黑" pitchFamily="2" charset="-122"/>
              </a:rPr>
              <a:t>现在前</a:t>
            </a:r>
            <a:r>
              <a:rPr lang="zh-CN" altLang="en-US" sz="1400" dirty="0">
                <a:latin typeface="+mj-lt"/>
                <a:ea typeface="华文细黑" pitchFamily="2" charset="-122"/>
              </a:rPr>
              <a:t>在</a:t>
            </a:r>
            <a:r>
              <a:rPr lang="en-US" altLang="zh-CN" sz="1400" u="sng" dirty="0">
                <a:latin typeface="+mj-lt"/>
                <a:ea typeface="华文细黑" pitchFamily="2" charset="-122"/>
              </a:rPr>
              <a:t>www.accaglobal.com</a:t>
            </a:r>
            <a:r>
              <a:rPr lang="zh-CN" altLang="en-US" sz="1400" dirty="0">
                <a:latin typeface="+mj-lt"/>
                <a:ea typeface="华文细黑" pitchFamily="2" charset="-122"/>
              </a:rPr>
              <a:t>注册为</a:t>
            </a:r>
            <a:r>
              <a:rPr lang="en-US" altLang="zh-CN" sz="1400" dirty="0">
                <a:latin typeface="+mj-lt"/>
                <a:ea typeface="华文细黑" pitchFamily="2" charset="-122"/>
              </a:rPr>
              <a:t>ACCA</a:t>
            </a:r>
            <a:r>
              <a:rPr lang="zh-CN" altLang="en-US" sz="1400" dirty="0">
                <a:latin typeface="+mj-lt"/>
                <a:ea typeface="华文细黑" pitchFamily="2" charset="-122"/>
              </a:rPr>
              <a:t>学员</a:t>
            </a:r>
            <a:endParaRPr lang="en-US" altLang="zh-CN" sz="1400" dirty="0">
              <a:latin typeface="+mj-lt"/>
              <a:ea typeface="华文细黑" pitchFamily="2" charset="-122"/>
            </a:endParaRPr>
          </a:p>
          <a:p>
            <a:pPr marL="177800" indent="-177800">
              <a:spcBef>
                <a:spcPts val="600"/>
              </a:spcBef>
              <a:buClr>
                <a:srgbClr val="F05136"/>
              </a:buClr>
              <a:buFont typeface="Wingdings" pitchFamily="2" charset="2"/>
              <a:buChar char="l"/>
              <a:defRPr/>
            </a:pPr>
            <a:r>
              <a:rPr lang="en-US" altLang="zh-CN" sz="1400" dirty="0">
                <a:latin typeface="+mj-lt"/>
                <a:ea typeface="华文细黑" pitchFamily="2" charset="-122"/>
              </a:rPr>
              <a:t> </a:t>
            </a:r>
            <a:r>
              <a:rPr lang="zh-CN" altLang="en-US" sz="1400" dirty="0">
                <a:latin typeface="+mj-lt"/>
                <a:ea typeface="华文细黑" pitchFamily="2" charset="-122"/>
              </a:rPr>
              <a:t>入</a:t>
            </a:r>
            <a:r>
              <a:rPr lang="zh-CN" altLang="en-US" sz="1400" dirty="0" smtClean="0">
                <a:latin typeface="+mj-lt"/>
                <a:ea typeface="华文细黑" pitchFamily="2" charset="-122"/>
              </a:rPr>
              <a:t>学之日起三</a:t>
            </a:r>
            <a:r>
              <a:rPr lang="zh-CN" altLang="en-US" sz="1400" dirty="0">
                <a:latin typeface="+mj-lt"/>
                <a:ea typeface="华文细黑" pitchFamily="2" charset="-122"/>
              </a:rPr>
              <a:t>年内通过</a:t>
            </a:r>
            <a:r>
              <a:rPr lang="en-US" altLang="zh-CN" sz="1400" dirty="0">
                <a:latin typeface="+mj-lt"/>
                <a:ea typeface="华文细黑" pitchFamily="2" charset="-122"/>
              </a:rPr>
              <a:t>ACCA</a:t>
            </a:r>
            <a:r>
              <a:rPr lang="zh-CN" altLang="en-US" sz="1400" dirty="0">
                <a:latin typeface="+mj-lt"/>
                <a:ea typeface="华文细黑" pitchFamily="2" charset="-122"/>
              </a:rPr>
              <a:t>专业阶段的三门考</a:t>
            </a:r>
            <a:r>
              <a:rPr lang="zh-CN" altLang="en-US" sz="1400" dirty="0" smtClean="0">
                <a:latin typeface="+mj-lt"/>
                <a:ea typeface="华文细黑" pitchFamily="2" charset="-122"/>
              </a:rPr>
              <a:t>试</a:t>
            </a:r>
            <a:endParaRPr lang="zh-CN" sz="1400" dirty="0">
              <a:latin typeface="+mj-lt"/>
              <a:ea typeface="华文细黑" pitchFamily="2" charset="-122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85902" y="867168"/>
            <a:ext cx="2264172" cy="370695"/>
            <a:chOff x="685902" y="914466"/>
            <a:chExt cx="2264172" cy="370695"/>
          </a:xfrm>
        </p:grpSpPr>
        <p:sp>
          <p:nvSpPr>
            <p:cNvPr id="9" name="TextBox 9"/>
            <p:cNvSpPr txBox="1">
              <a:spLocks noChangeArrowheads="1"/>
            </p:cNvSpPr>
            <p:nvPr/>
          </p:nvSpPr>
          <p:spPr bwMode="auto">
            <a:xfrm>
              <a:off x="685902" y="914466"/>
              <a:ext cx="2264172" cy="369332"/>
            </a:xfrm>
            <a:prstGeom prst="rect">
              <a:avLst/>
            </a:prstGeom>
            <a:solidFill>
              <a:srgbClr val="F05036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buFont typeface="Arial" pitchFamily="34" charset="0"/>
                <a:buNone/>
              </a:pPr>
              <a:r>
                <a:rPr lang="zh-CN" altLang="en-US" b="1" i="1" dirty="0">
                  <a:solidFill>
                    <a:schemeClr val="bg1"/>
                  </a:solidFill>
                  <a:ea typeface="华文细黑" pitchFamily="2" charset="-122"/>
                </a:rPr>
                <a:t>项目要求</a:t>
              </a:r>
              <a:endParaRPr lang="en-US" altLang="zh-CN" b="1" i="1" dirty="0">
                <a:solidFill>
                  <a:schemeClr val="bg1"/>
                </a:solidFill>
                <a:ea typeface="华文细黑" pitchFamily="2" charset="-122"/>
              </a:endParaRPr>
            </a:p>
          </p:txBody>
        </p:sp>
        <p:cxnSp>
          <p:nvCxnSpPr>
            <p:cNvPr id="10" name="直接连接符 17"/>
            <p:cNvCxnSpPr>
              <a:cxnSpLocks noChangeShapeType="1"/>
              <a:stCxn id="11" idx="2"/>
            </p:cNvCxnSpPr>
            <p:nvPr/>
          </p:nvCxnSpPr>
          <p:spPr bwMode="auto">
            <a:xfrm rot="10800000" flipV="1">
              <a:off x="685902" y="1208987"/>
              <a:ext cx="566043" cy="1587"/>
            </a:xfrm>
            <a:prstGeom prst="line">
              <a:avLst/>
            </a:prstGeom>
            <a:noFill/>
            <a:ln w="28575" algn="ctr">
              <a:solidFill>
                <a:schemeClr val="bg1"/>
              </a:solidFill>
              <a:round/>
              <a:headEnd/>
              <a:tailEnd/>
            </a:ln>
          </p:spPr>
        </p:cxnSp>
        <p:sp>
          <p:nvSpPr>
            <p:cNvPr id="11" name="椭圆 18"/>
            <p:cNvSpPr>
              <a:spLocks noChangeArrowheads="1"/>
            </p:cNvSpPr>
            <p:nvPr/>
          </p:nvSpPr>
          <p:spPr bwMode="auto">
            <a:xfrm>
              <a:off x="1251945" y="1132812"/>
              <a:ext cx="113209" cy="152349"/>
            </a:xfrm>
            <a:prstGeom prst="ellipse">
              <a:avLst/>
            </a:prstGeom>
            <a:solidFill>
              <a:schemeClr val="bg1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>
                <a:buFont typeface="Arial" pitchFamily="34" charset="0"/>
                <a:buNone/>
              </a:pPr>
              <a:endParaRPr lang="zh-CN" altLang="en-US">
                <a:ea typeface="华文细黑" pitchFamily="2" charset="-122"/>
              </a:endParaRPr>
            </a:p>
          </p:txBody>
        </p:sp>
      </p:grpSp>
      <p:sp>
        <p:nvSpPr>
          <p:cNvPr id="12" name="矩形 13"/>
          <p:cNvSpPr/>
          <p:nvPr/>
        </p:nvSpPr>
        <p:spPr>
          <a:xfrm>
            <a:off x="304800" y="228600"/>
            <a:ext cx="4267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altLang="zh-CN" sz="2000" b="1" dirty="0" err="1" smtClean="0">
                <a:latin typeface="Arial" charset="0"/>
              </a:rPr>
              <a:t>MPAcc</a:t>
            </a:r>
            <a:r>
              <a:rPr lang="en-US" altLang="zh-CN" sz="2000" b="1" dirty="0" smtClean="0">
                <a:latin typeface="Arial" charset="0"/>
              </a:rPr>
              <a:t> Accelerate </a:t>
            </a:r>
            <a:r>
              <a:rPr lang="zh-CN" altLang="en-US" sz="2000" b="1" dirty="0" smtClean="0">
                <a:latin typeface="Arial" charset="0"/>
              </a:rPr>
              <a:t>短期优惠项目    </a:t>
            </a:r>
            <a:endParaRPr lang="en-US" altLang="zh-CN" sz="2000" b="1" dirty="0" smtClean="0">
              <a:latin typeface="Arial" charset="0"/>
            </a:endParaRPr>
          </a:p>
        </p:txBody>
      </p:sp>
      <p:sp>
        <p:nvSpPr>
          <p:cNvPr id="13" name="矩形 15"/>
          <p:cNvSpPr/>
          <p:nvPr/>
        </p:nvSpPr>
        <p:spPr>
          <a:xfrm>
            <a:off x="5225680" y="275898"/>
            <a:ext cx="262283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zh-CN" altLang="en-US" sz="1600" b="1" dirty="0" smtClean="0">
                <a:latin typeface="华文细黑" pitchFamily="2" charset="-122"/>
              </a:rPr>
              <a:t>截止日期：</a:t>
            </a:r>
            <a:r>
              <a:rPr lang="en-US" altLang="zh-CN" sz="1600" b="1" dirty="0" smtClean="0">
                <a:latin typeface="华文细黑" pitchFamily="2" charset="-122"/>
              </a:rPr>
              <a:t>2015</a:t>
            </a:r>
            <a:r>
              <a:rPr lang="zh-CN" altLang="en-US" sz="1600" b="1" dirty="0" smtClean="0">
                <a:latin typeface="华文细黑" pitchFamily="2" charset="-122"/>
              </a:rPr>
              <a:t>年</a:t>
            </a:r>
            <a:r>
              <a:rPr lang="en-US" altLang="zh-CN" sz="1600" b="1" dirty="0" smtClean="0">
                <a:latin typeface="华文细黑" pitchFamily="2" charset="-122"/>
              </a:rPr>
              <a:t>3</a:t>
            </a:r>
            <a:r>
              <a:rPr lang="zh-CN" altLang="en-US" sz="1600" b="1" dirty="0" smtClean="0">
                <a:latin typeface="华文细黑" pitchFamily="2" charset="-122"/>
              </a:rPr>
              <a:t>月</a:t>
            </a:r>
            <a:r>
              <a:rPr lang="en-US" altLang="zh-CN" sz="1600" b="1" dirty="0" smtClean="0">
                <a:latin typeface="华文细黑" pitchFamily="2" charset="-122"/>
              </a:rPr>
              <a:t>31</a:t>
            </a:r>
            <a:r>
              <a:rPr lang="zh-CN" altLang="en-US" sz="1600" b="1" dirty="0" smtClean="0">
                <a:latin typeface="华文细黑" pitchFamily="2" charset="-122"/>
              </a:rPr>
              <a:t>日</a:t>
            </a:r>
            <a:endParaRPr lang="zh-CN" altLang="en-US" sz="1600" b="1" dirty="0">
              <a:latin typeface="华文细黑" pitchFamily="2" charset="-122"/>
            </a:endParaRPr>
          </a:p>
        </p:txBody>
      </p:sp>
      <p:grpSp>
        <p:nvGrpSpPr>
          <p:cNvPr id="14" name="组合 26"/>
          <p:cNvGrpSpPr>
            <a:grpSpLocks/>
          </p:cNvGrpSpPr>
          <p:nvPr/>
        </p:nvGrpSpPr>
        <p:grpSpPr bwMode="auto">
          <a:xfrm>
            <a:off x="685902" y="2501490"/>
            <a:ext cx="2268000" cy="370695"/>
            <a:chOff x="0" y="1153180"/>
            <a:chExt cx="3048000" cy="370820"/>
          </a:xfrm>
        </p:grpSpPr>
        <p:sp>
          <p:nvSpPr>
            <p:cNvPr id="15" name="TextBox 9"/>
            <p:cNvSpPr txBox="1">
              <a:spLocks noChangeArrowheads="1"/>
            </p:cNvSpPr>
            <p:nvPr/>
          </p:nvSpPr>
          <p:spPr bwMode="auto">
            <a:xfrm>
              <a:off x="0" y="1153180"/>
              <a:ext cx="3048000" cy="369457"/>
            </a:xfrm>
            <a:prstGeom prst="rect">
              <a:avLst/>
            </a:prstGeom>
            <a:solidFill>
              <a:srgbClr val="F05036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buFont typeface="Arial" pitchFamily="34" charset="0"/>
                <a:buNone/>
              </a:pPr>
              <a:r>
                <a:rPr lang="zh-CN" altLang="en-US" b="1" i="1" dirty="0" smtClean="0">
                  <a:solidFill>
                    <a:schemeClr val="bg1"/>
                  </a:solidFill>
                  <a:ea typeface="华文细黑" pitchFamily="2" charset="-122"/>
                </a:rPr>
                <a:t>费用减免</a:t>
              </a:r>
              <a:endParaRPr lang="en-US" altLang="zh-CN" b="1" i="1" dirty="0">
                <a:solidFill>
                  <a:schemeClr val="bg1"/>
                </a:solidFill>
                <a:ea typeface="华文细黑" pitchFamily="2" charset="-122"/>
              </a:endParaRPr>
            </a:p>
          </p:txBody>
        </p:sp>
        <p:cxnSp>
          <p:nvCxnSpPr>
            <p:cNvPr id="16" name="直接连接符 17"/>
            <p:cNvCxnSpPr>
              <a:cxnSpLocks noChangeShapeType="1"/>
              <a:stCxn id="17" idx="2"/>
            </p:cNvCxnSpPr>
            <p:nvPr/>
          </p:nvCxnSpPr>
          <p:spPr bwMode="auto">
            <a:xfrm rot="10800000" flipV="1">
              <a:off x="0" y="1447800"/>
              <a:ext cx="762000" cy="1588"/>
            </a:xfrm>
            <a:prstGeom prst="line">
              <a:avLst/>
            </a:prstGeom>
            <a:noFill/>
            <a:ln w="28575" algn="ctr">
              <a:solidFill>
                <a:schemeClr val="bg1"/>
              </a:solidFill>
              <a:round/>
              <a:headEnd/>
              <a:tailEnd/>
            </a:ln>
          </p:spPr>
        </p:cxnSp>
        <p:sp>
          <p:nvSpPr>
            <p:cNvPr id="17" name="椭圆 18"/>
            <p:cNvSpPr>
              <a:spLocks noChangeArrowheads="1"/>
            </p:cNvSpPr>
            <p:nvPr/>
          </p:nvSpPr>
          <p:spPr bwMode="auto">
            <a:xfrm>
              <a:off x="762000" y="1371600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>
                <a:buFont typeface="Arial" pitchFamily="34" charset="0"/>
                <a:buNone/>
              </a:pPr>
              <a:endParaRPr lang="zh-CN" altLang="en-US">
                <a:ea typeface="华文细黑" pitchFamily="2" charset="-122"/>
              </a:endParaRPr>
            </a:p>
          </p:txBody>
        </p:sp>
      </p:grpSp>
      <p:sp>
        <p:nvSpPr>
          <p:cNvPr id="18" name="Rectangle 1"/>
          <p:cNvSpPr>
            <a:spLocks noChangeArrowheads="1"/>
          </p:cNvSpPr>
          <p:nvPr/>
        </p:nvSpPr>
        <p:spPr bwMode="auto">
          <a:xfrm>
            <a:off x="838298" y="3109279"/>
            <a:ext cx="2451984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177800" indent="-177800">
              <a:spcBef>
                <a:spcPts val="600"/>
              </a:spcBef>
              <a:buClr>
                <a:srgbClr val="F05136"/>
              </a:buClr>
              <a:buFont typeface="Wingdings" pitchFamily="2" charset="2"/>
              <a:buChar char="l"/>
              <a:defRPr/>
            </a:pPr>
            <a:r>
              <a:rPr lang="zh-CN" altLang="en-US" sz="1400" dirty="0" smtClean="0">
                <a:ea typeface="华文细黑"/>
                <a:cs typeface="Arial"/>
              </a:rPr>
              <a:t>首次年费（</a:t>
            </a:r>
            <a:r>
              <a:rPr lang="en-US" altLang="zh-CN" sz="1400" dirty="0" smtClean="0">
                <a:ea typeface="华文细黑"/>
                <a:cs typeface="Arial"/>
              </a:rPr>
              <a:t>2016</a:t>
            </a:r>
            <a:r>
              <a:rPr lang="zh-CN" altLang="en-US" sz="1400" dirty="0" smtClean="0">
                <a:ea typeface="华文细黑"/>
                <a:cs typeface="Arial"/>
              </a:rPr>
              <a:t>年年费）</a:t>
            </a:r>
            <a:endParaRPr lang="en-US" altLang="zh-CN" sz="1400" dirty="0">
              <a:latin typeface="+mj-lt"/>
            </a:endParaRPr>
          </a:p>
          <a:p>
            <a:pPr marL="177800" indent="-177800">
              <a:spcBef>
                <a:spcPts val="600"/>
              </a:spcBef>
              <a:buClr>
                <a:srgbClr val="F05136"/>
              </a:buClr>
              <a:buFont typeface="Wingdings" pitchFamily="2" charset="2"/>
              <a:buChar char="l"/>
              <a:defRPr/>
            </a:pPr>
            <a:r>
              <a:rPr lang="en-US" altLang="zh-CN" sz="1400" dirty="0" err="1" smtClean="0">
                <a:latin typeface="+mj-lt"/>
              </a:rPr>
              <a:t>F1-F9</a:t>
            </a:r>
            <a:r>
              <a:rPr lang="en-US" altLang="zh-CN" sz="1400" dirty="0" smtClean="0">
                <a:latin typeface="+mj-lt"/>
              </a:rPr>
              <a:t> </a:t>
            </a:r>
            <a:r>
              <a:rPr lang="zh-CN" altLang="en-US" sz="1400" dirty="0" smtClean="0">
                <a:latin typeface="+mj-lt"/>
              </a:rPr>
              <a:t>免考试费用</a:t>
            </a:r>
            <a:endParaRPr lang="zh-CN" sz="1400" dirty="0">
              <a:latin typeface="+mj-lt"/>
            </a:endParaRPr>
          </a:p>
        </p:txBody>
      </p:sp>
      <p:sp>
        <p:nvSpPr>
          <p:cNvPr id="19" name="矩形 13"/>
          <p:cNvSpPr/>
          <p:nvPr/>
        </p:nvSpPr>
        <p:spPr>
          <a:xfrm>
            <a:off x="900848" y="3809990"/>
            <a:ext cx="2196198" cy="340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990600" algn="l"/>
              </a:tabLst>
            </a:pPr>
            <a:r>
              <a:rPr lang="zh-CN" altLang="en-US" sz="1400" b="1" dirty="0" smtClean="0">
                <a:ea typeface="华文细黑"/>
                <a:cs typeface="Arial"/>
              </a:rPr>
              <a:t>合计减免约  </a:t>
            </a:r>
            <a:r>
              <a:rPr lang="en-US" sz="1400" b="1" dirty="0" smtClean="0">
                <a:solidFill>
                  <a:srgbClr val="FF0000"/>
                </a:solidFill>
                <a:ea typeface="华文细黑"/>
              </a:rPr>
              <a:t>£899</a:t>
            </a:r>
            <a:endParaRPr lang="zh-CN" altLang="en-US" sz="1400" dirty="0" smtClean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33822" y="2550433"/>
            <a:ext cx="14397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/>
              <a:t>政策解读</a:t>
            </a:r>
            <a:endParaRPr lang="zh-CN" altLang="en-US" sz="1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3810020" y="2811753"/>
            <a:ext cx="4800474" cy="1195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ts val="2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对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签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约院校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14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级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MPAcc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的学生，只需在现在在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ACCA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全球官网注册，就可以享受上述费用的预免，节约近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9000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元人民币。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>
              <a:lnSpc>
                <a:spcPts val="2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规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定时间通过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门考试，费用正式免除，余下的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门考试在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年内完成即可获得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ACCA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的会员资格。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685902" y="4419574"/>
            <a:ext cx="2264172" cy="370695"/>
            <a:chOff x="685902" y="914466"/>
            <a:chExt cx="2264172" cy="370695"/>
          </a:xfrm>
        </p:grpSpPr>
        <p:sp>
          <p:nvSpPr>
            <p:cNvPr id="24" name="TextBox 9"/>
            <p:cNvSpPr txBox="1">
              <a:spLocks noChangeArrowheads="1"/>
            </p:cNvSpPr>
            <p:nvPr/>
          </p:nvSpPr>
          <p:spPr bwMode="auto">
            <a:xfrm>
              <a:off x="685902" y="914466"/>
              <a:ext cx="2264172" cy="369332"/>
            </a:xfrm>
            <a:prstGeom prst="rect">
              <a:avLst/>
            </a:prstGeom>
            <a:solidFill>
              <a:srgbClr val="F05036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buFont typeface="Arial" pitchFamily="34" charset="0"/>
                <a:buNone/>
              </a:pPr>
              <a:r>
                <a:rPr lang="zh-CN" altLang="en-US" b="1" i="1" dirty="0">
                  <a:solidFill>
                    <a:schemeClr val="bg1"/>
                  </a:solidFill>
                </a:rPr>
                <a:t>注</a:t>
              </a:r>
              <a:r>
                <a:rPr lang="zh-CN" altLang="en-US" b="1" i="1" dirty="0" smtClean="0">
                  <a:solidFill>
                    <a:schemeClr val="bg1"/>
                  </a:solidFill>
                </a:rPr>
                <a:t>册流程</a:t>
              </a:r>
              <a:endParaRPr lang="en-US" altLang="zh-CN" b="1" i="1" dirty="0">
                <a:solidFill>
                  <a:schemeClr val="bg1"/>
                </a:solidFill>
              </a:endParaRPr>
            </a:p>
          </p:txBody>
        </p:sp>
        <p:cxnSp>
          <p:nvCxnSpPr>
            <p:cNvPr id="25" name="直接连接符 17"/>
            <p:cNvCxnSpPr>
              <a:cxnSpLocks noChangeShapeType="1"/>
              <a:stCxn id="26" idx="2"/>
            </p:cNvCxnSpPr>
            <p:nvPr/>
          </p:nvCxnSpPr>
          <p:spPr bwMode="auto">
            <a:xfrm rot="10800000" flipV="1">
              <a:off x="685902" y="1208987"/>
              <a:ext cx="566043" cy="1587"/>
            </a:xfrm>
            <a:prstGeom prst="line">
              <a:avLst/>
            </a:prstGeom>
            <a:noFill/>
            <a:ln w="28575" algn="ctr">
              <a:solidFill>
                <a:schemeClr val="bg1"/>
              </a:solidFill>
              <a:round/>
              <a:headEnd/>
              <a:tailEnd/>
            </a:ln>
          </p:spPr>
        </p:cxnSp>
        <p:sp>
          <p:nvSpPr>
            <p:cNvPr id="26" name="椭圆 18"/>
            <p:cNvSpPr>
              <a:spLocks noChangeArrowheads="1"/>
            </p:cNvSpPr>
            <p:nvPr/>
          </p:nvSpPr>
          <p:spPr bwMode="auto">
            <a:xfrm>
              <a:off x="1251945" y="1132812"/>
              <a:ext cx="113209" cy="152349"/>
            </a:xfrm>
            <a:prstGeom prst="ellipse">
              <a:avLst/>
            </a:prstGeom>
            <a:solidFill>
              <a:schemeClr val="bg1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>
                <a:buFont typeface="Arial" pitchFamily="34" charset="0"/>
                <a:buNone/>
              </a:pPr>
              <a:endParaRPr lang="zh-CN" altLang="en-US">
                <a:ea typeface="华文细黑" pitchFamily="2" charset="-122"/>
              </a:endParaRPr>
            </a:p>
          </p:txBody>
        </p:sp>
      </p:grpSp>
      <p:sp>
        <p:nvSpPr>
          <p:cNvPr id="27" name="Rectangle 1"/>
          <p:cNvSpPr>
            <a:spLocks noChangeArrowheads="1"/>
          </p:cNvSpPr>
          <p:nvPr/>
        </p:nvSpPr>
        <p:spPr bwMode="auto">
          <a:xfrm>
            <a:off x="838297" y="4755762"/>
            <a:ext cx="7772197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177800" indent="-177800">
              <a:spcBef>
                <a:spcPts val="600"/>
              </a:spcBef>
              <a:buClr>
                <a:srgbClr val="F05136"/>
              </a:buClr>
              <a:buFont typeface="Wingdings" pitchFamily="2" charset="2"/>
              <a:buChar char="l"/>
              <a:defRPr/>
            </a:pPr>
            <a:r>
              <a:rPr lang="zh-CN" altLang="en-US" sz="1400" dirty="0" smtClean="0">
                <a:ea typeface="华文细黑"/>
                <a:cs typeface="Arial"/>
              </a:rPr>
              <a:t> 只需提供 护照（身份证及翻译），照片，学校出具的证明信 扫描件</a:t>
            </a:r>
            <a:endParaRPr lang="en-US" altLang="zh-CN" sz="1400" dirty="0">
              <a:latin typeface="+mj-lt"/>
            </a:endParaRPr>
          </a:p>
          <a:p>
            <a:pPr marL="177800" indent="-177800">
              <a:spcBef>
                <a:spcPts val="600"/>
              </a:spcBef>
              <a:buClr>
                <a:srgbClr val="F05136"/>
              </a:buClr>
              <a:buFont typeface="Wingdings" pitchFamily="2" charset="2"/>
              <a:buChar char="l"/>
              <a:defRPr/>
            </a:pPr>
            <a:r>
              <a:rPr lang="zh-CN" altLang="en-US" sz="1400" dirty="0" smtClean="0">
                <a:ea typeface="华文细黑"/>
                <a:cs typeface="Arial"/>
              </a:rPr>
              <a:t> 按照注册流程填写，并支付首次注册费，即可完成注</a:t>
            </a:r>
            <a:r>
              <a:rPr lang="zh-CN" altLang="en-US" sz="1400" dirty="0" smtClean="0">
                <a:ea typeface="华文细黑"/>
                <a:cs typeface="Arial"/>
              </a:rPr>
              <a:t>册</a:t>
            </a:r>
            <a:endParaRPr lang="en-US" altLang="zh-CN" sz="1400" dirty="0" smtClean="0">
              <a:ea typeface="华文细黑"/>
              <a:cs typeface="Arial"/>
            </a:endParaRPr>
          </a:p>
          <a:p>
            <a:pPr marL="177800" indent="-177800">
              <a:spcBef>
                <a:spcPts val="600"/>
              </a:spcBef>
              <a:buClr>
                <a:srgbClr val="F05136"/>
              </a:buClr>
              <a:buFont typeface="Wingdings" pitchFamily="2" charset="2"/>
              <a:buChar char="l"/>
              <a:defRPr/>
            </a:pPr>
            <a:r>
              <a:rPr lang="en-US" altLang="zh-CN" sz="1400" dirty="0" smtClean="0">
                <a:ea typeface="华文细黑"/>
                <a:cs typeface="Arial"/>
              </a:rPr>
              <a:t> </a:t>
            </a:r>
            <a:r>
              <a:rPr lang="zh-CN" altLang="en-US" sz="1400" dirty="0" smtClean="0">
                <a:ea typeface="华文细黑"/>
                <a:cs typeface="Arial"/>
              </a:rPr>
              <a:t>提示：注册过程流程中需要“</a:t>
            </a:r>
            <a:r>
              <a:rPr lang="en-US" altLang="zh-CN" sz="1400" dirty="0" smtClean="0">
                <a:ea typeface="华文细黑"/>
                <a:cs typeface="Arial"/>
              </a:rPr>
              <a:t>enter </a:t>
            </a:r>
            <a:r>
              <a:rPr lang="en-US" altLang="zh-CN" sz="1400" dirty="0">
                <a:ea typeface="华文细黑"/>
                <a:cs typeface="Arial"/>
              </a:rPr>
              <a:t>the code provided by your </a:t>
            </a:r>
            <a:r>
              <a:rPr lang="en-US" altLang="zh-CN" sz="1400" dirty="0" smtClean="0">
                <a:ea typeface="华文细黑"/>
                <a:cs typeface="Arial"/>
              </a:rPr>
              <a:t>partner</a:t>
            </a:r>
            <a:r>
              <a:rPr lang="zh-CN" altLang="en-US" sz="1400" dirty="0" smtClean="0">
                <a:ea typeface="华文细黑"/>
                <a:cs typeface="Arial"/>
              </a:rPr>
              <a:t>”，对此，</a:t>
            </a:r>
            <a:r>
              <a:rPr lang="en-US" altLang="zh-CN" sz="1400" dirty="0" smtClean="0">
                <a:ea typeface="华文细黑"/>
                <a:cs typeface="Arial"/>
              </a:rPr>
              <a:t>14</a:t>
            </a:r>
            <a:r>
              <a:rPr lang="zh-CN" altLang="en-US" sz="1400" dirty="0">
                <a:ea typeface="华文细黑"/>
                <a:cs typeface="Arial"/>
              </a:rPr>
              <a:t>年入学同学使</a:t>
            </a:r>
            <a:r>
              <a:rPr lang="zh-CN" altLang="en-US" sz="1400" dirty="0" smtClean="0">
                <a:ea typeface="华文细黑"/>
                <a:cs typeface="Arial"/>
              </a:rPr>
              <a:t>用</a:t>
            </a:r>
            <a:r>
              <a:rPr lang="en-US" altLang="zh-CN" sz="1400" smtClean="0">
                <a:ea typeface="华文细黑"/>
                <a:cs typeface="Arial"/>
              </a:rPr>
              <a:t>C10</a:t>
            </a:r>
            <a:r>
              <a:rPr lang="zh-CN" altLang="en-US" sz="1400" smtClean="0">
                <a:ea typeface="华文细黑"/>
                <a:cs typeface="Arial"/>
              </a:rPr>
              <a:t>；</a:t>
            </a:r>
            <a:r>
              <a:rPr lang="en-US" altLang="zh-CN" sz="1400" dirty="0" smtClean="0">
                <a:ea typeface="华文细黑"/>
                <a:cs typeface="Arial"/>
              </a:rPr>
              <a:t>15</a:t>
            </a:r>
            <a:r>
              <a:rPr lang="zh-CN" altLang="en-US" sz="1400" dirty="0" smtClean="0">
                <a:ea typeface="华文细黑"/>
                <a:cs typeface="Arial"/>
              </a:rPr>
              <a:t>年</a:t>
            </a:r>
            <a:r>
              <a:rPr lang="zh-CN" altLang="en-US" sz="1400" dirty="0">
                <a:ea typeface="华文细黑"/>
                <a:cs typeface="Arial"/>
              </a:rPr>
              <a:t>入学同学使</a:t>
            </a:r>
            <a:r>
              <a:rPr lang="zh-CN" altLang="en-US" sz="1400" dirty="0" smtClean="0">
                <a:ea typeface="华文细黑"/>
                <a:cs typeface="Arial"/>
              </a:rPr>
              <a:t>用</a:t>
            </a:r>
            <a:r>
              <a:rPr lang="en-US" altLang="zh-CN" sz="1400" dirty="0" err="1" smtClean="0">
                <a:ea typeface="华文细黑"/>
                <a:cs typeface="Arial"/>
              </a:rPr>
              <a:t>C11</a:t>
            </a:r>
            <a:endParaRPr lang="en-US" altLang="zh-CN" sz="1400" dirty="0" smtClean="0">
              <a:ea typeface="华文细黑"/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12385" y="6000612"/>
            <a:ext cx="30928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/>
              <a:t>Welcome to join 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ACCA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pic>
        <p:nvPicPr>
          <p:cNvPr id="30" name="图片 4" descr="shutterstock_114751432.jpg"/>
          <p:cNvPicPr>
            <a:picLocks noChangeAspect="1"/>
          </p:cNvPicPr>
          <p:nvPr/>
        </p:nvPicPr>
        <p:blipFill>
          <a:blip r:embed="rId3"/>
          <a:srcRect l="11118"/>
          <a:stretch>
            <a:fillRect/>
          </a:stretch>
        </p:blipFill>
        <p:spPr bwMode="auto">
          <a:xfrm>
            <a:off x="6681772" y="867168"/>
            <a:ext cx="1623930" cy="1218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COA PP">
  <a:themeElements>
    <a:clrScheme name="WCOA P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WCOA P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WCOA P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COA P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COA P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COA P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COA P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COA P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COA P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COA P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COA P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COA P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COA P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COA P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LIF-DESIGN:POWERPOINT:WCOA:WCOA PP.pot</Template>
  <TotalTime>6115</TotalTime>
  <Pages>0</Pages>
  <Words>735</Words>
  <Characters>0</Characters>
  <Application>Microsoft Office PowerPoint</Application>
  <DocSecurity>0</DocSecurity>
  <PresentationFormat>On-screen Show (4:3)</PresentationFormat>
  <Lines>0</Lines>
  <Paragraphs>32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WCOA PP</vt:lpstr>
      <vt:lpstr>PowerPoint Presentation</vt:lpstr>
      <vt:lpstr>PowerPoint Presentation</vt:lpstr>
    </vt:vector>
  </TitlesOfParts>
  <Company>Keith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Keith</dc:creator>
  <cp:lastModifiedBy>lizhuo</cp:lastModifiedBy>
  <cp:revision>885</cp:revision>
  <cp:lastPrinted>1899-12-30T00:00:00Z</cp:lastPrinted>
  <dcterms:created xsi:type="dcterms:W3CDTF">2010-11-23T16:49:45Z</dcterms:created>
  <dcterms:modified xsi:type="dcterms:W3CDTF">2015-10-29T06:19:38Z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2052-8.1.0.3035</vt:lpwstr>
  </property>
</Properties>
</file>